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68" r:id="rId2"/>
    <p:sldId id="277" r:id="rId3"/>
    <p:sldId id="267" r:id="rId4"/>
    <p:sldId id="264" r:id="rId5"/>
    <p:sldId id="259" r:id="rId6"/>
    <p:sldId id="270" r:id="rId7"/>
    <p:sldId id="271" r:id="rId8"/>
    <p:sldId id="272" r:id="rId9"/>
    <p:sldId id="273" r:id="rId10"/>
    <p:sldId id="275" r:id="rId11"/>
    <p:sldId id="27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4"/>
    <p:restoredTop sz="86964"/>
  </p:normalViewPr>
  <p:slideViewPr>
    <p:cSldViewPr snapToGrid="0" snapToObjects="1">
      <p:cViewPr varScale="1">
        <p:scale>
          <a:sx n="85" d="100"/>
          <a:sy n="85" d="100"/>
        </p:scale>
        <p:origin x="1672" y="176"/>
      </p:cViewPr>
      <p:guideLst/>
    </p:cSldViewPr>
  </p:slideViewPr>
  <p:notesTextViewPr>
    <p:cViewPr>
      <p:scale>
        <a:sx n="1" d="1"/>
        <a:sy n="1" d="1"/>
      </p:scale>
      <p:origin x="0" y="-28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8CB6A-9160-A64D-9A6A-F2B1A61A67D2}" type="datetimeFigureOut">
              <a:rPr lang="en-US" smtClean="0"/>
              <a:t>1/12/18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5DB63-8977-5B4E-8E32-7CC3221B36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22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s://www.flickr.com/photos/stevedevol/4434122972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1" hangingPunct="1"/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 Welcome to M</a:t>
            </a:r>
            <a:r>
              <a:rPr lang="en-US" altLang="en-US" sz="1200" baseline="32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2</a:t>
            </a: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P</a:t>
            </a:r>
            <a:b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</a:b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Friday, June 23</a:t>
            </a:r>
            <a:r>
              <a:rPr lang="en-US" altLang="en-US" sz="1200" baseline="30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rd</a:t>
            </a: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, 2017</a:t>
            </a:r>
          </a:p>
          <a:p>
            <a:pPr algn="l" eaLnBrk="1" hangingPunct="1"/>
            <a:endParaRPr lang="en-US" altLang="en-US" sz="1200" dirty="0" smtClean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algn="l" eaLnBrk="1" hangingPunct="1"/>
            <a:endParaRPr lang="en-US" altLang="en-US" sz="1200" dirty="0" smtClean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87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r>
              <a:rPr lang="en-US" baseline="0" dirty="0" smtClean="0"/>
              <a:t> Time</a:t>
            </a:r>
          </a:p>
          <a:p>
            <a:r>
              <a:rPr lang="en-US" baseline="0" dirty="0" smtClean="0"/>
              <a:t>Finish the project or product you’ve been working on this week.</a:t>
            </a:r>
          </a:p>
          <a:p>
            <a:endParaRPr lang="en-US" baseline="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18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Reflect on your content and pedagogical sessions today.</a:t>
            </a:r>
            <a:br>
              <a:rPr lang="en-US" sz="1200" dirty="0" smtClean="0">
                <a:latin typeface="+mn-lt"/>
              </a:rPr>
            </a:br>
            <a:r>
              <a:rPr lang="en-US" sz="1200" dirty="0" smtClean="0"/>
              <a:t>What ideas, strategies, or resources do you want to keep in mind for next year?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What would you need to do in order to implement the idea or strategy, or use the resource, with your students</a:t>
            </a:r>
            <a:r>
              <a:rPr lang="en-US" sz="1200" dirty="0" smtClean="0">
                <a:latin typeface="+mn-lt"/>
              </a:rPr>
              <a:t>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latin typeface="+mn-lt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smtClean="0">
                <a:ea typeface="ＭＳ Ｐゴシック" charset="-128"/>
              </a:rPr>
              <a:t>- No attribution 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latin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73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Respect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Assume positive intentions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Active participation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Safe to take risks and make mistakes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Focused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We’re </a:t>
            </a:r>
            <a:r>
              <a:rPr lang="en-US" altLang="en-US" dirty="0" smtClean="0">
                <a:latin typeface="Trebuchet MS" charset="0"/>
                <a:ea typeface="ＭＳ Ｐゴシック" charset="-128"/>
                <a:sym typeface="Trebuchet MS" charset="0"/>
              </a:rPr>
              <a:t>learners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endParaRPr lang="en-US" altLang="en-US" dirty="0" smtClean="0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 smtClean="0">
                <a:latin typeface="Trebuchet MS" charset="0"/>
                <a:ea typeface="ＭＳ Ｐゴシック" charset="-128"/>
                <a:sym typeface="Trebuchet MS" charset="0"/>
              </a:rPr>
              <a:t>Choose</a:t>
            </a:r>
            <a:r>
              <a:rPr lang="en-US" altLang="en-US" baseline="0" dirty="0" smtClean="0">
                <a:latin typeface="Trebuchet MS" charset="0"/>
                <a:ea typeface="ＭＳ Ｐゴシック" charset="-128"/>
                <a:sym typeface="Trebuchet MS" charset="0"/>
              </a:rPr>
              <a:t> a norm to attend to in yourself today.  </a:t>
            </a:r>
            <a:endParaRPr lang="en-US" altLang="en-US" dirty="0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/>
            <a:endParaRPr lang="en-US" altLang="en-US" dirty="0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/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Photo Credit:</a:t>
            </a:r>
          </a:p>
          <a:p>
            <a:pPr marL="23813" eaLnBrk="1"/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Brand New Norms Sign/ Steve </a:t>
            </a:r>
            <a:r>
              <a:rPr lang="en-US" altLang="en-US" dirty="0" err="1">
                <a:latin typeface="Trebuchet MS" charset="0"/>
                <a:ea typeface="ＭＳ Ｐゴシック" charset="-128"/>
                <a:sym typeface="Trebuchet MS" charset="0"/>
              </a:rPr>
              <a:t>Devol</a:t>
            </a: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 https://</a:t>
            </a:r>
            <a:r>
              <a:rPr lang="en-US" altLang="en-US" dirty="0" err="1">
                <a:latin typeface="Trebuchet MS" charset="0"/>
                <a:ea typeface="ＭＳ Ｐゴシック" charset="-128"/>
                <a:sym typeface="Trebuchet MS" charset="0"/>
              </a:rPr>
              <a:t>www.flickr.com</a:t>
            </a: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/photos/</a:t>
            </a:r>
            <a:r>
              <a:rPr lang="en-US" altLang="en-US" dirty="0" err="1">
                <a:latin typeface="Trebuchet MS" charset="0"/>
                <a:ea typeface="ＭＳ Ｐゴシック" charset="-128"/>
                <a:sym typeface="Trebuchet MS" charset="0"/>
              </a:rPr>
              <a:t>stevedevol</a:t>
            </a: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/</a:t>
            </a:r>
          </a:p>
          <a:p>
            <a:pPr marL="23813" eaLnBrk="1"/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March 14, 2010/ Photo URL </a:t>
            </a:r>
            <a:r>
              <a:rPr lang="en-US" altLang="en-US" u="sng" dirty="0">
                <a:ea typeface="ＭＳ Ｐゴシック" charset="-128"/>
                <a:hlinkClick r:id="rId3"/>
              </a:rPr>
              <a:t>https://www.flickr.com/photos/stevedevol/4434122972</a:t>
            </a:r>
            <a:endParaRPr lang="en-US" altLang="en-US" dirty="0">
              <a:latin typeface="Trebuchet MS" charset="0"/>
              <a:ea typeface="ＭＳ Ｐゴシック" charset="-128"/>
              <a:sym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283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b="1" dirty="0" smtClean="0"/>
              <a:t>Learning Target</a:t>
            </a:r>
          </a:p>
          <a:p>
            <a:pPr marL="0" indent="0" algn="just">
              <a:buNone/>
            </a:pPr>
            <a:r>
              <a:rPr lang="en-US" sz="1200" dirty="0" smtClean="0"/>
              <a:t>How can we use ratio and proportional reasoning to develop and apply a model for balancing?</a:t>
            </a:r>
          </a:p>
          <a:p>
            <a:pPr marL="0" indent="0" algn="just">
              <a:buNone/>
            </a:pPr>
            <a:r>
              <a:rPr lang="en-US" b="1" dirty="0" smtClean="0"/>
              <a:t>Success Criteria</a:t>
            </a:r>
            <a:endParaRPr lang="en-US" sz="1200" dirty="0" smtClean="0"/>
          </a:p>
          <a:p>
            <a:pPr marL="0" indent="0" algn="just">
              <a:buNone/>
            </a:pPr>
            <a:r>
              <a:rPr lang="en-US" sz="1200" dirty="0" smtClean="0"/>
              <a:t>I can interpret real world situations about balancing using mathematical reasoning about ratios and proportions</a:t>
            </a:r>
          </a:p>
          <a:p>
            <a:pPr marL="0" indent="0" algn="just">
              <a:buNone/>
            </a:pPr>
            <a:r>
              <a:rPr lang="en-US" sz="1200" dirty="0" smtClean="0"/>
              <a:t>I can apply proportional reasoning about balancing to make quantitative comparisons and predictions</a:t>
            </a:r>
          </a:p>
          <a:p>
            <a:pPr marL="0" indent="0" algn="just">
              <a:buNone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indent="0" algn="just">
              <a:buNone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altLang="en-US" dirty="0" smtClean="0">
                <a:ea typeface="ＭＳ Ｐゴシック" charset="-128"/>
              </a:rPr>
              <a:t>Rope</a:t>
            </a:r>
            <a:r>
              <a:rPr lang="en-US" altLang="en-US" baseline="0" dirty="0" smtClean="0">
                <a:ea typeface="ＭＳ Ｐゴシック" charset="-128"/>
              </a:rPr>
              <a:t> around the world problem</a:t>
            </a:r>
            <a:endParaRPr lang="en-US" altLang="en-US" dirty="0" smtClean="0">
              <a:ea typeface="ＭＳ Ｐゴシック" charset="-128"/>
            </a:endParaRP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184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Balancing Activity</a:t>
            </a:r>
          </a:p>
          <a:p>
            <a:endParaRPr lang="en-US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67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Consider your morning content session: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What </a:t>
            </a:r>
            <a:r>
              <a:rPr lang="en-US" sz="1200" dirty="0" smtClean="0"/>
              <a:t>mathematical content does this address?  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What advantages might there be to teaching this mathematical content through this particular physical context?  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How could you help students access this content and ensure that the important mathematical understandings develop</a:t>
            </a:r>
            <a:r>
              <a:rPr lang="en-US" sz="1200" dirty="0" smtClean="0"/>
              <a:t>?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20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Learning Target: What do students need to know about taking action?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Success Criteria: I can teach students structures for taking action.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3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r>
              <a:rPr lang="en-US" baseline="0" dirty="0" smtClean="0"/>
              <a:t> pages 166-175 in </a:t>
            </a:r>
            <a:r>
              <a:rPr lang="en-US" i="1" baseline="0" dirty="0" smtClean="0"/>
              <a:t>Bringing Math Students into the Formative Assessment Equation</a:t>
            </a:r>
            <a:r>
              <a:rPr lang="en-US" i="0" baseline="0" dirty="0" smtClean="0"/>
              <a:t> taking notes on your 3-2-1+1 protocol sheet.</a:t>
            </a:r>
          </a:p>
          <a:p>
            <a:r>
              <a:rPr lang="en-US" i="0" baseline="0" dirty="0" smtClean="0"/>
              <a:t>Choose a facilitator and discuss the reading</a:t>
            </a:r>
            <a:r>
              <a:rPr lang="en-US" i="0" baseline="0" dirty="0" smtClean="0"/>
              <a:t>.</a:t>
            </a:r>
          </a:p>
          <a:p>
            <a:endParaRPr lang="en-US" i="0" baseline="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41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discussing the section</a:t>
            </a:r>
            <a:r>
              <a:rPr lang="en-US" baseline="0" dirty="0" smtClean="0"/>
              <a:t> of the chapter, discuss these questions: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What are you currently doing that supports the ideas in this section?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What do you want to commit to try</a:t>
            </a:r>
            <a:r>
              <a:rPr lang="en-US" sz="1200" dirty="0" smtClean="0"/>
              <a:t>?</a:t>
            </a:r>
            <a:endParaRPr lang="en-US" sz="1200" dirty="0" smtClean="0"/>
          </a:p>
          <a:p>
            <a:pPr marL="171450" indent="-171450">
              <a:buFont typeface="Arial" charset="0"/>
              <a:buChar char="•"/>
            </a:pPr>
            <a:endParaRPr lang="en-US" sz="1200" dirty="0" smtClean="0"/>
          </a:p>
          <a:p>
            <a:pPr marL="0" indent="0">
              <a:buFont typeface="Arial" charset="0"/>
              <a:buNone/>
            </a:pPr>
            <a:r>
              <a:rPr lang="en-US" sz="1200" dirty="0" smtClean="0"/>
              <a:t>Prepare a poster that answers the questions.  Take a gallery walk at break and note ideas that you would like to think about.  </a:t>
            </a:r>
            <a:endParaRPr lang="en-US" sz="1200" dirty="0" smtClean="0"/>
          </a:p>
          <a:p>
            <a:pPr marL="0" indent="0">
              <a:buFont typeface="Arial" charset="0"/>
              <a:buNone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indent="0">
              <a:buFont typeface="Arial" charset="0"/>
              <a:buNone/>
            </a:pPr>
            <a:endParaRPr lang="en-US" sz="1200" dirty="0" smtClean="0"/>
          </a:p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780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4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1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0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0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3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2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1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58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8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0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000" y="0"/>
            <a:ext cx="10287000" cy="6858000"/>
          </a:xfrm>
          <a:prstGeom prst="rect">
            <a:avLst/>
          </a:prstGeom>
        </p:spPr>
      </p:pic>
      <p:sp>
        <p:nvSpPr>
          <p:cNvPr id="6" name="Rectangle 6"/>
          <p:cNvSpPr>
            <a:spLocks/>
          </p:cNvSpPr>
          <p:nvPr/>
        </p:nvSpPr>
        <p:spPr bwMode="auto">
          <a:xfrm>
            <a:off x="3495631" y="189191"/>
            <a:ext cx="4843151" cy="2431180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 Welcome to </a:t>
            </a: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M</a:t>
            </a:r>
            <a:r>
              <a:rPr lang="en-US" altLang="en-US" sz="3600" baseline="32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2</a:t>
            </a: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P</a:t>
            </a:r>
            <a:r>
              <a:rPr lang="en-US" altLang="en-US" sz="36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/>
            </a:r>
            <a:br>
              <a:rPr lang="en-US" altLang="en-US" sz="36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</a:b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Friday, </a:t>
            </a:r>
          </a:p>
          <a:p>
            <a:pPr algn="ctr" eaLnBrk="1" hangingPunct="1"/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June 23</a:t>
            </a:r>
            <a:r>
              <a:rPr lang="en-US" altLang="en-US" sz="3600" baseline="30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rd</a:t>
            </a: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, 2017</a:t>
            </a:r>
            <a:endParaRPr lang="en-US" altLang="en-US" sz="3600" dirty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54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2830"/>
            <a:ext cx="9144000" cy="69808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335" y="501348"/>
            <a:ext cx="4981433" cy="726952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b="1" dirty="0" smtClean="0">
                <a:latin typeface="+mn-lt"/>
              </a:rPr>
              <a:t>Application time</a:t>
            </a:r>
            <a:br>
              <a:rPr lang="en-US" b="1" dirty="0" smtClean="0">
                <a:latin typeface="+mn-lt"/>
              </a:rPr>
            </a:b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403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03385" y="0"/>
            <a:ext cx="1055077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316" y="176074"/>
            <a:ext cx="4654551" cy="1701272"/>
          </a:xfrm>
        </p:spPr>
        <p:txBody>
          <a:bodyPr anchor="t">
            <a:noAutofit/>
          </a:bodyPr>
          <a:lstStyle/>
          <a:p>
            <a:r>
              <a:rPr lang="en-US" sz="3600" dirty="0" smtClean="0">
                <a:latin typeface="+mn-lt"/>
              </a:rPr>
              <a:t>Reflect on your content and pedagogical sessions today.</a:t>
            </a:r>
            <a:br>
              <a:rPr lang="en-US" sz="3600" dirty="0" smtClean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7029" y="51758"/>
            <a:ext cx="32055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Let us make a copy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9627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1"/>
          <p:cNvSpPr>
            <a:spLocks/>
          </p:cNvSpPr>
          <p:nvPr/>
        </p:nvSpPr>
        <p:spPr bwMode="auto">
          <a:xfrm>
            <a:off x="4995860" y="1241605"/>
            <a:ext cx="4025310" cy="50776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9688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Respect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Assume positive intentions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Active participation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Safe to take risks and make mistakes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Focused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We’re learners</a:t>
            </a:r>
            <a:endParaRPr lang="en-US" altLang="en-US" sz="3600" dirty="0">
              <a:latin typeface="+mn-lt"/>
              <a:sym typeface="Helvetica Light" charset="0"/>
            </a:endParaRPr>
          </a:p>
        </p:txBody>
      </p:sp>
      <p:sp>
        <p:nvSpPr>
          <p:cNvPr id="11266" name="AutoShape 2"/>
          <p:cNvSpPr>
            <a:spLocks/>
          </p:cNvSpPr>
          <p:nvPr/>
        </p:nvSpPr>
        <p:spPr bwMode="auto">
          <a:xfrm>
            <a:off x="5345917" y="559979"/>
            <a:ext cx="3184550" cy="655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>
              <a:defRPr/>
            </a:pPr>
            <a:r>
              <a:rPr lang="en-US" altLang="en-US" sz="40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M</a:t>
            </a:r>
            <a:r>
              <a:rPr lang="en-US" altLang="en-US" sz="4000" b="1" baseline="320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2</a:t>
            </a:r>
            <a:r>
              <a:rPr lang="en-US" altLang="en-US" sz="40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P Norms</a:t>
            </a:r>
            <a:endParaRPr lang="en-US" altLang="en-US" sz="4000" b="1" dirty="0">
              <a:latin typeface="+mn-lt"/>
              <a:sym typeface="Helvetica Light" charset="0"/>
            </a:endParaRPr>
          </a:p>
        </p:txBody>
      </p:sp>
      <p:pic>
        <p:nvPicPr>
          <p:cNvPr id="11267" name="Picture 3" descr="image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487992" y="896877"/>
            <a:ext cx="7172771" cy="5379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268" name="AutoShape 4"/>
          <p:cNvSpPr>
            <a:spLocks/>
          </p:cNvSpPr>
          <p:nvPr/>
        </p:nvSpPr>
        <p:spPr bwMode="auto">
          <a:xfrm>
            <a:off x="5107606" y="6032003"/>
            <a:ext cx="3661172" cy="3136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146" tIns="32146" rIns="32146" bIns="32146"/>
          <a:lstStyle>
            <a:lvl1pPr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eaLnBrk="1">
              <a:defRPr/>
            </a:pPr>
            <a:r>
              <a:rPr lang="en-US" altLang="en-US" sz="844" dirty="0"/>
              <a:t>Brand New Norms Sign/ Steve </a:t>
            </a:r>
            <a:r>
              <a:rPr lang="en-US" altLang="en-US" sz="844" dirty="0" err="1"/>
              <a:t>Devol</a:t>
            </a:r>
            <a:r>
              <a:rPr lang="en-US" altLang="en-US" sz="844" dirty="0"/>
              <a:t> https://</a:t>
            </a:r>
            <a:r>
              <a:rPr lang="en-US" altLang="en-US" sz="844" dirty="0" err="1"/>
              <a:t>www.flickr.com</a:t>
            </a:r>
            <a:r>
              <a:rPr lang="en-US" altLang="en-US" sz="844" dirty="0"/>
              <a:t>/photos/</a:t>
            </a:r>
            <a:r>
              <a:rPr lang="en-US" altLang="en-US" sz="844" dirty="0" err="1"/>
              <a:t>stevedevol</a:t>
            </a:r>
            <a:r>
              <a:rPr lang="en-US" altLang="en-US" sz="844" dirty="0"/>
              <a:t>/</a:t>
            </a:r>
            <a:endParaRPr lang="en-US" altLang="en-US" sz="844" dirty="0">
              <a:latin typeface="Helvetica" charset="0"/>
              <a:sym typeface="Helvetica" charset="0"/>
            </a:endParaRPr>
          </a:p>
          <a:p>
            <a:pPr eaLnBrk="1">
              <a:defRPr/>
            </a:pPr>
            <a:r>
              <a:rPr lang="en-US" altLang="en-US" sz="844" dirty="0"/>
              <a:t>March 14, 2010/ Photo URL https://</a:t>
            </a:r>
            <a:r>
              <a:rPr lang="en-US" altLang="en-US" sz="844" dirty="0" err="1"/>
              <a:t>www.flickr.com</a:t>
            </a:r>
            <a:r>
              <a:rPr lang="en-US" altLang="en-US" sz="844" dirty="0"/>
              <a:t>/photos/</a:t>
            </a:r>
            <a:r>
              <a:rPr lang="en-US" altLang="en-US" sz="844" dirty="0" err="1"/>
              <a:t>stevedevol</a:t>
            </a:r>
            <a:r>
              <a:rPr lang="en-US" altLang="en-US" sz="844" dirty="0"/>
              <a:t>/4434122972</a:t>
            </a:r>
            <a:endParaRPr lang="en-US" altLang="en-US" sz="2531" dirty="0">
              <a:latin typeface="Helvetica Light" charset="0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6239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355" y="-138751"/>
            <a:ext cx="10495128" cy="69967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355" y="-136294"/>
            <a:ext cx="10495128" cy="699675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9" y="177237"/>
            <a:ext cx="8529849" cy="42992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b="1" dirty="0" smtClean="0"/>
              <a:t>Learning Target</a:t>
            </a:r>
            <a:endParaRPr lang="en-US" b="1" dirty="0"/>
          </a:p>
          <a:p>
            <a:pPr marL="0" indent="0" algn="just">
              <a:buNone/>
            </a:pPr>
            <a:r>
              <a:rPr lang="en-US" sz="2400" dirty="0" smtClean="0"/>
              <a:t>How can we use ratio and proportional reasoning to develop and apply a model for balancing?</a:t>
            </a:r>
          </a:p>
          <a:p>
            <a:pPr marL="0" indent="0" algn="just">
              <a:buNone/>
            </a:pPr>
            <a:r>
              <a:rPr lang="en-US" b="1" dirty="0" smtClean="0"/>
              <a:t>Success Criteria</a:t>
            </a:r>
            <a:endParaRPr lang="en-US" sz="2400" dirty="0" smtClean="0"/>
          </a:p>
          <a:p>
            <a:pPr marL="0" indent="0" algn="just">
              <a:buNone/>
            </a:pPr>
            <a:r>
              <a:rPr lang="en-US" sz="2400" dirty="0" smtClean="0"/>
              <a:t>I can interpret real world situations about balancing using mathematical reasoning about ratios and proportions</a:t>
            </a:r>
            <a:endParaRPr lang="en-US" sz="2400" dirty="0"/>
          </a:p>
          <a:p>
            <a:pPr marL="0" indent="0" algn="just">
              <a:buNone/>
            </a:pPr>
            <a:r>
              <a:rPr lang="en-US" sz="2400" dirty="0" smtClean="0"/>
              <a:t>I can apply proportional reasoning about balancing to make quantitative comparisons and predictions</a:t>
            </a:r>
          </a:p>
        </p:txBody>
      </p:sp>
    </p:spTree>
    <p:extLst>
      <p:ext uri="{BB962C8B-B14F-4D97-AF65-F5344CB8AC3E}">
        <p14:creationId xmlns:p14="http://schemas.microsoft.com/office/powerpoint/2010/main" val="209148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6728" y="727588"/>
            <a:ext cx="7886700" cy="7590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Rope around the world problem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056" y="1486626"/>
            <a:ext cx="4284828" cy="423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2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172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26695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 smtClean="0">
                <a:latin typeface="+mn-lt"/>
              </a:rPr>
              <a:t>Balancing Activity</a:t>
            </a:r>
            <a:endParaRPr lang="en-US" sz="40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9144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7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5337"/>
            <a:ext cx="10401257" cy="692333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251" y="327805"/>
            <a:ext cx="8636715" cy="68213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chemeClr val="bg1"/>
                </a:solidFill>
              </a:rPr>
              <a:t>W</a:t>
            </a:r>
            <a:r>
              <a:rPr lang="en-US" sz="3000" b="1" dirty="0" smtClean="0">
                <a:solidFill>
                  <a:schemeClr val="bg1"/>
                </a:solidFill>
              </a:rPr>
              <a:t>hat </a:t>
            </a:r>
            <a:r>
              <a:rPr lang="en-US" sz="3000" b="1" dirty="0">
                <a:solidFill>
                  <a:schemeClr val="bg1"/>
                </a:solidFill>
              </a:rPr>
              <a:t>mathematical content does this address?  </a:t>
            </a:r>
            <a:endParaRPr lang="en-US" sz="3000" b="1" dirty="0" smtClean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30806" y="1891235"/>
            <a:ext cx="4706160" cy="2653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000" b="1" dirty="0" smtClean="0">
                <a:solidFill>
                  <a:schemeClr val="bg1"/>
                </a:solidFill>
              </a:rPr>
              <a:t> What advantages might there be to teaching this mathematical content through this particular physical context?  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0503" y="5286747"/>
            <a:ext cx="8557146" cy="15712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000" b="1" dirty="0" smtClean="0">
                <a:solidFill>
                  <a:schemeClr val="bg1"/>
                </a:solidFill>
              </a:rPr>
              <a:t>How could you help students access this content and ensure that the important mathematical understandings develop?</a:t>
            </a:r>
            <a:endParaRPr lang="en-US" sz="3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60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6231" y="565835"/>
            <a:ext cx="4087519" cy="2536113"/>
          </a:xfrm>
          <a:noFill/>
          <a:ln w="28575">
            <a:noFill/>
          </a:ln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/>
              <a:t>What do students need to know about taking action?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418134" y="2827121"/>
            <a:ext cx="2920647" cy="2181607"/>
          </a:xfrm>
          <a:prstGeom prst="rect">
            <a:avLst/>
          </a:prstGeom>
          <a:noFill/>
          <a:ln w="285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US" sz="3200" dirty="0" smtClean="0"/>
              <a:t>I can teach students structures for taking action.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6404"/>
            <a:ext cx="619125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830"/>
            <a:ext cx="6191250" cy="673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2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03" y="1171982"/>
            <a:ext cx="7996250" cy="28759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24" y="5617349"/>
            <a:ext cx="997316" cy="7246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4724" y="3991422"/>
            <a:ext cx="61540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3 key ideas</a:t>
            </a:r>
          </a:p>
          <a:p>
            <a:r>
              <a:rPr lang="en-US" sz="3200" dirty="0" smtClean="0"/>
              <a:t>2 things to incorporate into practice</a:t>
            </a:r>
          </a:p>
          <a:p>
            <a:r>
              <a:rPr lang="en-US" sz="3200" dirty="0" smtClean="0"/>
              <a:t>1 question/ point to ponder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52551" y="5757268"/>
            <a:ext cx="5294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1 new idea </a:t>
            </a:r>
            <a:r>
              <a:rPr lang="en-US" sz="3200" smtClean="0"/>
              <a:t>from someone else</a:t>
            </a:r>
            <a:endParaRPr lang="en-US" sz="3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20106" y="197870"/>
            <a:ext cx="74891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Read Pages 181-190</a:t>
            </a:r>
          </a:p>
          <a:p>
            <a:pPr algn="ctr"/>
            <a:r>
              <a:rPr lang="en-US" sz="3200" dirty="0" smtClean="0"/>
              <a:t>Helping Students Learn About Taking Action</a:t>
            </a:r>
          </a:p>
        </p:txBody>
      </p:sp>
    </p:spTree>
    <p:extLst>
      <p:ext uri="{BB962C8B-B14F-4D97-AF65-F5344CB8AC3E}">
        <p14:creationId xmlns:p14="http://schemas.microsoft.com/office/powerpoint/2010/main" val="24943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23" y="71921"/>
            <a:ext cx="7077075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11" y="370700"/>
            <a:ext cx="4168150" cy="15399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What are you currently doing that supports the ideas in this section?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289429" y="5203479"/>
            <a:ext cx="3407908" cy="1142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 smtClean="0"/>
              <a:t>What do you want to commit to try?</a:t>
            </a:r>
          </a:p>
        </p:txBody>
      </p:sp>
    </p:spTree>
    <p:extLst>
      <p:ext uri="{BB962C8B-B14F-4D97-AF65-F5344CB8AC3E}">
        <p14:creationId xmlns:p14="http://schemas.microsoft.com/office/powerpoint/2010/main" val="15259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2656</TotalTime>
  <Words>527</Words>
  <Application>Microsoft Macintosh PowerPoint</Application>
  <PresentationFormat>On-screen Show (4:3)</PresentationFormat>
  <Paragraphs>113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Calibri</vt:lpstr>
      <vt:lpstr>Calibri Bold</vt:lpstr>
      <vt:lpstr>Calibri Light</vt:lpstr>
      <vt:lpstr>Gill Sans</vt:lpstr>
      <vt:lpstr>Heiti SC Light</vt:lpstr>
      <vt:lpstr>Helvetica</vt:lpstr>
      <vt:lpstr>Helvetica Light</vt:lpstr>
      <vt:lpstr>Helvetica Neue</vt:lpstr>
      <vt:lpstr>ＭＳ Ｐゴシック</vt:lpstr>
      <vt:lpstr>Trebuchet MS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Balancing Activity</vt:lpstr>
      <vt:lpstr>PowerPoint Presentation</vt:lpstr>
      <vt:lpstr>PowerPoint Presentation</vt:lpstr>
      <vt:lpstr>PowerPoint Presentation</vt:lpstr>
      <vt:lpstr>PowerPoint Presentation</vt:lpstr>
      <vt:lpstr>Application time </vt:lpstr>
      <vt:lpstr>Reflect on your content and pedagogical sessions today. 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Cohen</dc:creator>
  <cp:lastModifiedBy>Shannon Warren</cp:lastModifiedBy>
  <cp:revision>37</cp:revision>
  <dcterms:created xsi:type="dcterms:W3CDTF">2017-06-20T20:47:03Z</dcterms:created>
  <dcterms:modified xsi:type="dcterms:W3CDTF">2018-01-12T19:34:23Z</dcterms:modified>
</cp:coreProperties>
</file>